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42" userDrawn="1">
          <p15:clr>
            <a:srgbClr val="A4A3A4"/>
          </p15:clr>
        </p15:guide>
        <p15:guide id="2" orient="horz" pos="2154" userDrawn="1">
          <p15:clr>
            <a:srgbClr val="A4A3A4"/>
          </p15:clr>
        </p15:guide>
        <p15:guide id="3" orient="horz" pos="1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9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10" y="114"/>
      </p:cViewPr>
      <p:guideLst>
        <p:guide pos="442"/>
        <p:guide orient="horz" pos="2154"/>
        <p:guide orient="horz" pos="1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19C2-EB53-4267-9EB9-89B45BE9E75B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5F8-2446-47BD-9DBC-1E3FE859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2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19C2-EB53-4267-9EB9-89B45BE9E75B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5F8-2446-47BD-9DBC-1E3FE859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4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19C2-EB53-4267-9EB9-89B45BE9E75B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5F8-2446-47BD-9DBC-1E3FE859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1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19C2-EB53-4267-9EB9-89B45BE9E75B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5F8-2446-47BD-9DBC-1E3FE859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3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19C2-EB53-4267-9EB9-89B45BE9E75B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5F8-2446-47BD-9DBC-1E3FE859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8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19C2-EB53-4267-9EB9-89B45BE9E75B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5F8-2446-47BD-9DBC-1E3FE859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6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19C2-EB53-4267-9EB9-89B45BE9E75B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5F8-2446-47BD-9DBC-1E3FE859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2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19C2-EB53-4267-9EB9-89B45BE9E75B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5F8-2446-47BD-9DBC-1E3FE859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19C2-EB53-4267-9EB9-89B45BE9E75B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5F8-2446-47BD-9DBC-1E3FE859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1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19C2-EB53-4267-9EB9-89B45BE9E75B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5F8-2446-47BD-9DBC-1E3FE859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1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19C2-EB53-4267-9EB9-89B45BE9E75B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5F8-2446-47BD-9DBC-1E3FE859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7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19C2-EB53-4267-9EB9-89B45BE9E75B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A5F8-2446-47BD-9DBC-1E3FE859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7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" y="0"/>
            <a:ext cx="10690496" cy="755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869DC-5322-4762-B912-8961D1671187}"/>
              </a:ext>
            </a:extLst>
          </p:cNvPr>
          <p:cNvSpPr txBox="1"/>
          <p:nvPr/>
        </p:nvSpPr>
        <p:spPr>
          <a:xfrm>
            <a:off x="720725" y="3517900"/>
            <a:ext cx="50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 – российская технологическая </a:t>
            </a:r>
            <a:r>
              <a:rPr lang="ru-RU" sz="3000" baseline="30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baseline="30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baseline="30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платформа критически </a:t>
            </a:r>
            <a:r>
              <a:rPr lang="ru-RU" sz="30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важных </a:t>
            </a:r>
            <a:r>
              <a:rPr lang="ru-RU" sz="3000" baseline="30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baseline="30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baseline="30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247987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5425" y="2524125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Вызовы на городские </a:t>
            </a:r>
            <a:b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мобильные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телефоны</a:t>
            </a:r>
            <a:endParaRPr lang="ru-RU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0850" y="9906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КОМПЛЕКСНЫЕ ЦИФРОВЫЕ РЕШЕНИЯ ДЛЯ АБОНЕНТОВ </a:t>
            </a:r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</a:t>
            </a:r>
            <a:endParaRPr lang="ru-RU" sz="4000" baseline="30000" dirty="0">
              <a:solidFill>
                <a:srgbClr val="0E69B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6825" y="3568769"/>
            <a:ext cx="206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aseline="30000" dirty="0" err="1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Транкинговая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радиосвязь</a:t>
            </a:r>
            <a:endParaRPr lang="ru-RU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4450" y="4456950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aseline="30000" dirty="0" err="1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Сиситема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baseline="30000" dirty="0" err="1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геопозиционирования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baseline="30000" dirty="0" err="1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сотрудникоВ</a:t>
            </a:r>
            <a:endParaRPr lang="ru-RU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4025" y="5490328"/>
            <a:ext cx="223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Интеграция с существующими системами связи </a:t>
            </a:r>
            <a:r>
              <a:rPr lang="ru-RU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предприятия</a:t>
            </a:r>
            <a:endParaRPr lang="ru-RU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9875" y="2570752"/>
            <a:ext cx="199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Телеметрия класса "</a:t>
            </a:r>
            <a:r>
              <a:rPr lang="en-US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critical</a:t>
            </a:r>
            <a:r>
              <a:rPr lang="en-US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"</a:t>
            </a:r>
            <a:endParaRPr lang="en-US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4725" y="3566248"/>
            <a:ext cx="195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Промышленный интернет </a:t>
            </a:r>
            <a:r>
              <a:rPr lang="ru-RU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вещей</a:t>
            </a:r>
            <a:endParaRPr lang="ru-RU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9950" y="4699664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Видеосвязь</a:t>
            </a:r>
            <a:endParaRPr lang="ru-RU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5100" y="5582660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Современный </a:t>
            </a:r>
            <a:r>
              <a:rPr lang="ru-RU" baseline="30000" dirty="0" err="1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диспетчервкий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центр</a:t>
            </a:r>
            <a:endParaRPr lang="ru-RU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8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611981" y="1894085"/>
            <a:ext cx="408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МАКВИЛ: 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МУЛЬТИМЕДИЙНЫЙ ТРАНКИНГ</a:t>
            </a:r>
            <a:endParaRPr lang="ru-RU" sz="4000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6" y="3449607"/>
            <a:ext cx="3743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единая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нумерация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вызовы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 городские и мобильные телефоны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приоритеты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гарантии доступа к сети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передача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фото и видео с / на  мобильный терминал, </a:t>
            </a:r>
            <a:r>
              <a:rPr lang="ru-RU" baseline="30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видеоконференц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-связь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определение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местоположения и построение маршрутов перемещения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мобильные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рабочие места, защищенный удаленный доступ.</a:t>
            </a:r>
          </a:p>
        </p:txBody>
      </p:sp>
    </p:spTree>
    <p:extLst>
      <p:ext uri="{BB962C8B-B14F-4D97-AF65-F5344CB8AC3E}">
        <p14:creationId xmlns:p14="http://schemas.microsoft.com/office/powerpoint/2010/main" val="420082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590550" y="2309104"/>
            <a:ext cx="4086225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МАКВИЛ: </a:t>
            </a:r>
            <a:r>
              <a:rPr lang="ru-RU" sz="4000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ВИДЕОНАБЛЮДЕНИЕ</a:t>
            </a:r>
            <a:endParaRPr lang="ru-RU" sz="4000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5" y="3432882"/>
            <a:ext cx="3952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видеоизображение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 борта транспортных средств; </a:t>
            </a:r>
            <a:endParaRPr lang="ru-RU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видеоконтроль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производственных объектов: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•    инфраструктуры и территории; 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•    контроль опасных и критически важных 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участков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авто и железных дорог; 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•    контроль перемещения объектов 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пересечения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путей человеком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Видеоконтроль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перемещения 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грузов.</a:t>
            </a:r>
            <a:endParaRPr lang="ru-RU" baseline="30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1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600075" y="1890004"/>
            <a:ext cx="408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МАКВИЛ: </a:t>
            </a:r>
            <a:r>
              <a:rPr lang="ru-RU" sz="4000" baseline="30000" dirty="0" smtClean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4000" baseline="30000" dirty="0" smtClean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4000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ТЕЛЕМЕТРИЯ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 </a:t>
            </a:r>
            <a:b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ИНТЕРНЕТ ВЕЩЕЙ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125" y="3429000"/>
            <a:ext cx="39147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мониторинг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состояния оборудования, транспортных средств, удаленных объектов инфраструктуры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сбор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данных для цифровых моделей предприятий, систем предиктивной аналитики 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ремонта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контроль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местоположения, определение маршрутов перемещения; </a:t>
            </a:r>
            <a:endParaRPr lang="ru-RU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учет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перемещения оборудования; </a:t>
            </a:r>
            <a:endParaRPr lang="ru-RU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дистанционное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управление узловыми элементами инфраструктуры; </a:t>
            </a:r>
            <a:endParaRPr lang="ru-RU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контроль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энергопотребления, тепла, топлива, воды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метео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эко-мониторинг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беспроводной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канал передачи данных для ERP, платежных систем, систем сигнализации 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информационных табло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ru-RU" baseline="30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20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609599" y="1890004"/>
            <a:ext cx="408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 smtClean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МАКВИЛ: </a:t>
            </a:r>
            <a:r>
              <a:rPr lang="ru-RU" sz="4000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ЕДИНЫЙ 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ДИСПЕТЧЕРСКИЙ ЦЕНТР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124" y="3429000"/>
            <a:ext cx="4019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создание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изменение состава групп пользователей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исходящие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 входящие индивидуальные 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групповые вызовы, широковещательные вызовы, проигрывание записанных 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голосовых сообщений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вмешательство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 разговор, 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принудительное разъединение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запись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переговоров в аудиофайл, 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ведение журнала операций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скрытое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прослушивание переговоров 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окружающей обстановки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прием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рассылка текстовых сообщений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блокировка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 разблокировка 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отключение радиостанций.</a:t>
            </a:r>
          </a:p>
        </p:txBody>
      </p:sp>
    </p:spTree>
    <p:extLst>
      <p:ext uri="{BB962C8B-B14F-4D97-AF65-F5344CB8AC3E}">
        <p14:creationId xmlns:p14="http://schemas.microsoft.com/office/powerpoint/2010/main" val="226193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600074" y="1890004"/>
            <a:ext cx="408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 smtClean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МАКВИЛ: </a:t>
            </a:r>
            <a:r>
              <a:rPr lang="ru-RU" sz="4000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ЕДИНЫЙ 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ДИСПЕТЧЕРСКИЙ ЦЕНТР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075" y="3429000"/>
            <a:ext cx="3067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позиционирование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сотрудников на карте, запись маршрутов перемещения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настройка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событий, связанных 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 местоположением сотрудников; </a:t>
            </a:r>
            <a:endParaRPr lang="ru-RU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управление </a:t>
            </a:r>
            <a:r>
              <a:rPr lang="ru-RU" baseline="30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видеоконференц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-связью, воспроизведением видео участников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30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609601" y="1890454"/>
            <a:ext cx="302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АБОНЕНТСКИЕ 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ТЕРМИНАЛЫ </a:t>
            </a:r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</a:t>
            </a:r>
            <a:endParaRPr lang="ru-RU" sz="4000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125" y="6181725"/>
            <a:ext cx="209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Терминал РН-351-М1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125" y="6503898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Портативная </a:t>
            </a:r>
            <a:r>
              <a:rPr lang="ru-RU" baseline="30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транкинговая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радиостанция.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62250" y="6181725"/>
            <a:ext cx="209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Терминал </a:t>
            </a:r>
            <a:r>
              <a:rPr lang="en-US" b="1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MT 359</a:t>
            </a:r>
            <a:endParaRPr lang="ru-RU" b="1" baseline="30000" dirty="0">
              <a:solidFill>
                <a:srgbClr val="0E69B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2250" y="6503898"/>
            <a:ext cx="166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Портативная </a:t>
            </a:r>
            <a:r>
              <a:rPr lang="ru-RU" baseline="30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транкинговая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радиостанция.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6100802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Радиостанция возимая </a:t>
            </a:r>
            <a:r>
              <a:rPr lang="ru-RU" b="1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РВ-351-М1</a:t>
            </a:r>
            <a:endParaRPr lang="ru-RU" b="1" baseline="30000" dirty="0">
              <a:solidFill>
                <a:srgbClr val="0E69B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659623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Автомобильная </a:t>
            </a:r>
            <a:r>
              <a:rPr lang="ru-RU" baseline="30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транкинговая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радиостанция.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7275" y="6126976"/>
            <a:ext cx="209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Терминал </a:t>
            </a:r>
            <a:r>
              <a:rPr lang="en-US" b="1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 369</a:t>
            </a:r>
            <a:endParaRPr lang="ru-RU" b="1" baseline="30000" dirty="0">
              <a:solidFill>
                <a:srgbClr val="0E69B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7275" y="6449149"/>
            <a:ext cx="192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Портативный мультимедийный смартфон-радиостанция.</a:t>
            </a:r>
          </a:p>
        </p:txBody>
      </p:sp>
    </p:spTree>
    <p:extLst>
      <p:ext uri="{BB962C8B-B14F-4D97-AF65-F5344CB8AC3E}">
        <p14:creationId xmlns:p14="http://schemas.microsoft.com/office/powerpoint/2010/main" val="1001521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619126" y="1890454"/>
            <a:ext cx="302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АБОНЕНТСКИЕ 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ТЕРМИНАЛЫ </a:t>
            </a:r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</a:t>
            </a:r>
            <a:endParaRPr lang="ru-RU" sz="4000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175" y="5715000"/>
            <a:ext cx="209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Роутер серии </a:t>
            </a:r>
            <a:r>
              <a:rPr lang="en-US" b="1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SCPE</a:t>
            </a:r>
            <a:endParaRPr lang="ru-RU" b="1" baseline="30000" dirty="0">
              <a:solidFill>
                <a:srgbClr val="0E69B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175" y="603717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Радио-модем для установки на улице с </a:t>
            </a:r>
            <a:r>
              <a:rPr lang="ru-RU" baseline="30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Wi-Fi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роутером.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0024" y="5715000"/>
            <a:ext cx="2330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Модем МАКВИЛ МП-311-М1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0025" y="603717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Модем в промышленном исполнении.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8027" y="5715000"/>
            <a:ext cx="209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Роутер серии </a:t>
            </a:r>
            <a:r>
              <a:rPr lang="en-US" b="1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CPE</a:t>
            </a:r>
            <a:endParaRPr lang="ru-RU" b="1" baseline="30000" dirty="0">
              <a:solidFill>
                <a:srgbClr val="0E69B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8027" y="603717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Радио-модем с </a:t>
            </a:r>
            <a:r>
              <a:rPr lang="en-US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Wi-Fi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роутером</a:t>
            </a:r>
          </a:p>
        </p:txBody>
      </p:sp>
    </p:spTree>
    <p:extLst>
      <p:ext uri="{BB962C8B-B14F-4D97-AF65-F5344CB8AC3E}">
        <p14:creationId xmlns:p14="http://schemas.microsoft.com/office/powerpoint/2010/main" val="198436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125" y="1885950"/>
            <a:ext cx="3543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МОБИЛЬНЫЕ КОМПЛЕКСЫ СВЯЗИ </a:t>
            </a:r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</a:t>
            </a:r>
            <a:endParaRPr lang="ru-RU" sz="4000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" y="3429000"/>
            <a:ext cx="3543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Мобильный комплекс связи (МКС)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МАКВИЛ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позволяет в течение 30 минут развернуть сеть беспроводной профессиональной связи, поддерживающую сервисы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  <a:endParaRPr lang="en-US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транкинговой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телефонной связи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  <a:endParaRPr lang="en-US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передачи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фото и видео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  <a:endParaRPr lang="en-US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телеметрии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доступа в интернет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  <a:endParaRPr lang="en-US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геопозиционирования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  <a:endParaRPr lang="en-US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диспетчеризации.</a:t>
            </a:r>
            <a:endParaRPr lang="en-US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 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МКС позволяет обслуживать до 500 абонентов, 20 </a:t>
            </a:r>
            <a:r>
              <a:rPr lang="ru-RU" baseline="30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транкинговых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групп. Уверенное </a:t>
            </a:r>
            <a:r>
              <a:rPr lang="ru-RU" baseline="30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радиопокрытие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обеспечивается в 10-ти километровой зоне (на открытой местности).</a:t>
            </a:r>
          </a:p>
        </p:txBody>
      </p:sp>
    </p:spTree>
    <p:extLst>
      <p:ext uri="{BB962C8B-B14F-4D97-AF65-F5344CB8AC3E}">
        <p14:creationId xmlns:p14="http://schemas.microsoft.com/office/powerpoint/2010/main" val="1413635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75" y="1475343"/>
            <a:ext cx="3228975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 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 </a:t>
            </a:r>
            <a:b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ДЛЯ УДАЛЕННЫХ ПРОМЫШЛЕННЫХ </a:t>
            </a:r>
            <a:r>
              <a:rPr lang="ru-RU" sz="4000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ПРЕДПРИЯТИЙ</a:t>
            </a:r>
            <a:endParaRPr lang="en-US" sz="4000" baseline="30000" dirty="0" smtClean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9124" y="3429000"/>
            <a:ext cx="3362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Строительство отдельной базовой станции (при необходимости - энергонезависимой) 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установки мини-ядра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МАКВИЛ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на сайте заказчика. </a:t>
            </a:r>
            <a:r>
              <a:rPr lang="en-US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en-US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ru-RU" baseline="30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Интеграция с другими внешними сетями по любому доступному каналу связи (спутник, арендуемые операторские, технологические каналы).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72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2206625" y="3638550"/>
            <a:ext cx="3184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Надежность </a:t>
            </a:r>
            <a:r>
              <a:rPr lang="ru-RU" sz="3000" baseline="30000" dirty="0" smtClean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baseline="30000" dirty="0" smtClean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baseline="30000" dirty="0" smtClean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ru-RU" sz="3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защищенность </a:t>
            </a:r>
          </a:p>
          <a:p>
            <a:r>
              <a:rPr lang="ru-RU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первой сети критических </a:t>
            </a:r>
            <a:r>
              <a:rPr lang="ru-RU" baseline="30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коммуникаций </a:t>
            </a:r>
          </a:p>
          <a:p>
            <a:r>
              <a:rPr lang="ru-RU" baseline="30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национального </a:t>
            </a:r>
            <a:r>
              <a:rPr lang="ru-RU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масштаба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2206625" y="5060503"/>
            <a:ext cx="3184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Высокая скорость </a:t>
            </a:r>
            <a:r>
              <a:rPr lang="ru-RU" baseline="30000" dirty="0"/>
              <a:t/>
            </a:r>
            <a:br>
              <a:rPr lang="ru-RU" baseline="30000" dirty="0"/>
            </a:br>
            <a:r>
              <a:rPr lang="ru-RU" sz="3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стабильность</a:t>
            </a:r>
          </a:p>
          <a:p>
            <a:r>
              <a:rPr lang="ru-RU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передачи данных современной </a:t>
            </a:r>
            <a:br>
              <a:rPr lang="ru-RU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технологии 4G+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6626225" y="3638550"/>
            <a:ext cx="3184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Доверенное российское оборудование </a:t>
            </a:r>
          </a:p>
          <a:p>
            <a:r>
              <a:rPr lang="ru-RU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произведенное на российских предприятиях по российскому ГОСТу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6626225" y="5060503"/>
            <a:ext cx="3184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Единая цифровая инфраструктура </a:t>
            </a:r>
          </a:p>
          <a:p>
            <a:r>
              <a:rPr lang="ru-RU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государственных и корпоративных заказчиков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581025" y="2404354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Почему МАКВИЛ?</a:t>
            </a:r>
          </a:p>
        </p:txBody>
      </p:sp>
    </p:spTree>
    <p:extLst>
      <p:ext uri="{BB962C8B-B14F-4D97-AF65-F5344CB8AC3E}">
        <p14:creationId xmlns:p14="http://schemas.microsoft.com/office/powerpoint/2010/main" val="1497777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175" y="1876425"/>
            <a:ext cx="3638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 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 </a:t>
            </a:r>
            <a:b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ДЛЯ ПРОТЯЖЕННЫХ ОБЪЕКТОВ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000" y="3429000"/>
            <a:ext cx="2727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Типовой элемент сети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  <a:endParaRPr lang="en-US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мини-БС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МАКВИЛ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  <a:endParaRPr lang="en-US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башня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связи / антенно-мачтовая конструкция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  <a:endParaRPr lang="en-US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гибридный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электрогенератор (ветряк + солнечные батареи) 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 резервным аккумулятором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  <a:endParaRPr lang="en-US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радиорелейная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станция.</a:t>
            </a:r>
          </a:p>
        </p:txBody>
      </p:sp>
    </p:spTree>
    <p:extLst>
      <p:ext uri="{BB962C8B-B14F-4D97-AF65-F5344CB8AC3E}">
        <p14:creationId xmlns:p14="http://schemas.microsoft.com/office/powerpoint/2010/main" val="192217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609600" y="1890004"/>
            <a:ext cx="408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 smtClean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</a:t>
            </a:r>
            <a:r>
              <a:rPr lang="en-US" sz="4000" baseline="30000" dirty="0" smtClean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4000" baseline="30000" dirty="0" smtClean="0">
              <a:solidFill>
                <a:srgbClr val="0E69B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4000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ДЛЯ 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УМНОГО </a:t>
            </a:r>
            <a:endParaRPr lang="ru-RU" sz="4000" baseline="30000" dirty="0" smtClean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4000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ГОРОДА</a:t>
            </a:r>
            <a:endParaRPr lang="ru-RU" sz="4000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429000"/>
            <a:ext cx="381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Сбор данных с объектов критически важной инфраструктуры, передача  управляющих команд на исполнительные устройства, установленные в ЖКХ, на транспорте, энергетических предприятиях, распределительных сетях.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88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76" y="1888868"/>
            <a:ext cx="3600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ЕДИНАЯ СЕТЬ БЕЗОПАСНОГО ГОРОДА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949" y="3419475"/>
            <a:ext cx="358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Единая сеть связи для координации работы эксплуатирующих организаций и экстренных служб Безопасного Города.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243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1505" y="3419475"/>
            <a:ext cx="4693445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980" y="2296210"/>
            <a:ext cx="477202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ФОРМЫ </a:t>
            </a:r>
            <a:endParaRPr lang="ru-RU" sz="4000" baseline="30000" dirty="0" smtClean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4000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СОТРУДНИЧЕСТВА</a:t>
            </a:r>
            <a:endParaRPr lang="ru-RU" sz="4000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5" y="3486150"/>
            <a:ext cx="4560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оказание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услуг профессиональной связи на сооруженных региональных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сетях МАКВИЛ на условиях подписки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Заказчик приобретает только абонентские терминалы, исключая значительные расходы, связанные с построением, эксплуатацией и модернизацией собственной выделенной сети связи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  <a:b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ru-RU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 организация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MVNO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различного уровня; 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ru-RU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организация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закрытых технологических сетей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связи 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сети базовых станций операторов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МАКВИЛ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 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выделением заказчику своего ядра сети 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закрытой базой данных пользователей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  <a:b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ru-RU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предоставление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мобильных комплексов связи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  <a:b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ru-RU" baseline="30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проекты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 формате государственно-частного 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партнерства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(ГЧП).</a:t>
            </a:r>
          </a:p>
        </p:txBody>
      </p:sp>
    </p:spTree>
    <p:extLst>
      <p:ext uri="{BB962C8B-B14F-4D97-AF65-F5344CB8AC3E}">
        <p14:creationId xmlns:p14="http://schemas.microsoft.com/office/powerpoint/2010/main" val="174295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600075" y="1899529"/>
            <a:ext cx="408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МАКВИЛ: 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СИСТЕМА КРИТИЧЕСКИ ВАЖНЫХ КОММУНИКАЦИЙ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454" y="3429000"/>
            <a:ext cx="3752850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ПОЛУЧЕНИЕ УСЛУГ.</a:t>
            </a:r>
          </a:p>
          <a:p>
            <a:r>
              <a:rPr lang="ru-RU" sz="2000" b="1" baseline="30000" dirty="0" smtClean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СЕТИ СВЯЗИ ОБЩЕГО ПОЛЬЗОВАНИЯ.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доступ к сети при наличии возможности;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привлекательные тарифы и пакеты услуг;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интернет и мультимедийный контент;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модные «гаджеты».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0150" y="3933825"/>
            <a:ext cx="37528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ОБЕСПЕЧЕНИЕ ЖИЗНЕДЕЯТЕЛЬНОСТИ. </a:t>
            </a:r>
          </a:p>
          <a:p>
            <a:r>
              <a:rPr lang="ru-RU" sz="2000" b="1" baseline="30000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СЕТ </a:t>
            </a:r>
            <a:r>
              <a:rPr lang="ru-RU" sz="2000" b="1" baseline="30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КРИТИЧЕСКИ ВАЖНЫХ КОММУНИКАЦИЙ.</a:t>
            </a:r>
            <a:endParaRPr lang="ru-RU" sz="2000" baseline="300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защита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от несанкционированного доступа </a:t>
            </a:r>
            <a:b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отключения извне;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гарантированно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устойчивая голосовая связь при любых обстоятельствах;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гарантированная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передача данных с 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малыми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задержками;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полный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комплект доверенного российского оборудования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5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42950" y="5659219"/>
            <a:ext cx="9267825" cy="533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590550" y="1281778"/>
            <a:ext cx="7038975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 smtClean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ТЕХНОЛОГИЯ-ЛИДЕР ДЛЯ КРИТИЧЕСКИХ КОММУНИКАЦИЙ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725" y="5087719"/>
            <a:ext cx="908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 err="1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Маквил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рекомендован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Международным союзом электросвязи (ITU-R M.1801-2), позволяет создавать сети профессиональной радиосвязи в различных частотных диапазонах (300/400/1800 МГц), и полосах частот (1-2-3-4-5 МГц).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5" y="5819854"/>
            <a:ext cx="879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baseline="30000" dirty="0">
                <a:solidFill>
                  <a:schemeClr val="bg1"/>
                </a:solidFill>
              </a:rPr>
              <a:t>МАКВИЛ = </a:t>
            </a:r>
            <a:r>
              <a:rPr lang="en-US" sz="2400" b="1" baseline="30000" dirty="0">
                <a:solidFill>
                  <a:schemeClr val="bg1"/>
                </a:solidFill>
              </a:rPr>
              <a:t>GSM + TETRA + WiMAX, LTE + </a:t>
            </a:r>
            <a:r>
              <a:rPr lang="ru-RU" sz="2400" b="1" baseline="30000" dirty="0">
                <a:solidFill>
                  <a:schemeClr val="bg1"/>
                </a:solidFill>
              </a:rPr>
              <a:t>Спец. </a:t>
            </a:r>
            <a:r>
              <a:rPr lang="ru-RU" sz="2400" b="1" baseline="30000" dirty="0" smtClean="0">
                <a:solidFill>
                  <a:schemeClr val="bg1"/>
                </a:solidFill>
              </a:rPr>
              <a:t>возможности</a:t>
            </a:r>
            <a:endParaRPr lang="ru-RU" sz="24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50" y="6379686"/>
            <a:ext cx="90868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МАКВИЛ УЖЕ </a:t>
            </a:r>
            <a:r>
              <a:rPr lang="ru-RU" sz="2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реализованы</a:t>
            </a:r>
            <a:r>
              <a:rPr lang="ru-RU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технологические атрибуты сетей пятого поколения 5G: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951" y="6666210"/>
            <a:ext cx="192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интеллектуальные </a:t>
            </a:r>
            <a:b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антенны;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5626" y="6689119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адаптивная фильтрация </a:t>
            </a:r>
            <a:b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 err="1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радиополосы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для каждого абонента;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8450" y="6689119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малый размер кванта распределяемого ресурса радиоканала.</a:t>
            </a:r>
          </a:p>
        </p:txBody>
      </p:sp>
    </p:spTree>
    <p:extLst>
      <p:ext uri="{BB962C8B-B14F-4D97-AF65-F5344CB8AC3E}">
        <p14:creationId xmlns:p14="http://schemas.microsoft.com/office/powerpoint/2010/main" val="141081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2416968" y="1413754"/>
            <a:ext cx="549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Почему МАКВИЛ?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9465" y="2575011"/>
            <a:ext cx="375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высокое качество </a:t>
            </a:r>
            <a:endParaRPr lang="ru-RU" b="1" baseline="30000" dirty="0" smtClean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передачи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речи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1915" y="33420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защищенность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от </a:t>
            </a:r>
            <a:endParaRPr lang="ru-RU" baseline="30000" dirty="0" smtClean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прослушивания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несанкционированного </a:t>
            </a:r>
            <a:endParaRPr lang="ru-RU" baseline="30000" dirty="0" smtClean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подключения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 сети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0465" y="4603841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исключительно</a:t>
            </a:r>
            <a:r>
              <a:rPr lang="ru-RU" b="1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малые </a:t>
            </a:r>
            <a:endParaRPr lang="ru-RU" b="1" baseline="30000" dirty="0" smtClean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b="1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задержки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при передаче </a:t>
            </a:r>
            <a:b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IP-пакетов (до 26 </a:t>
            </a:r>
            <a:r>
              <a:rPr lang="ru-RU" baseline="30000" dirty="0" err="1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мс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9318" y="5608604"/>
            <a:ext cx="375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приоритеты и </a:t>
            </a:r>
            <a:r>
              <a:rPr lang="ru-RU" b="1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гарантии</a:t>
            </a:r>
          </a:p>
          <a:p>
            <a:r>
              <a:rPr lang="ru-RU" b="1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доступа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 сети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815" y="2495759"/>
            <a:ext cx="375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широкая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полоса </a:t>
            </a:r>
            <a:endParaRPr lang="ru-RU" baseline="30000" dirty="0" smtClean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r"/>
            <a:r>
              <a:rPr lang="ru-RU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радиоканала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(до 5 МГц)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434384"/>
            <a:ext cx="283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доступная абонентам </a:t>
            </a:r>
            <a:endParaRPr lang="ru-RU" baseline="30000" dirty="0" smtClean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r"/>
            <a:r>
              <a:rPr lang="ru-RU" b="1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скорость </a:t>
            </a:r>
            <a:r>
              <a:rPr lang="ru-RU" b="1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обмена данными </a:t>
            </a:r>
            <a:br>
              <a:rPr lang="ru-RU" b="1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(до 15 Мбит /сек.)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1485" y="4373009"/>
            <a:ext cx="240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низкая мощность </a:t>
            </a:r>
            <a:endParaRPr lang="ru-RU" b="1" baseline="30000" dirty="0" smtClean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r"/>
            <a:r>
              <a:rPr lang="ru-RU" b="1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излучения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радиостанции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7325" y="5355194"/>
            <a:ext cx="283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устойчивость соединения </a:t>
            </a:r>
            <a:endParaRPr lang="ru-RU" b="1" baseline="30000" dirty="0" smtClean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r"/>
            <a:r>
              <a:rPr lang="ru-RU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при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перемещении абонента </a:t>
            </a:r>
            <a:endParaRPr lang="ru-RU" baseline="30000" dirty="0" smtClean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r"/>
            <a:r>
              <a:rPr lang="ru-RU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скоростях </a:t>
            </a:r>
            <a:r>
              <a:rPr lang="ru-RU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до 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200 </a:t>
            </a:r>
            <a:r>
              <a:rPr lang="ru-RU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км/ч</a:t>
            </a:r>
            <a:endParaRPr lang="ru-RU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2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428624" y="1215103"/>
            <a:ext cx="10639425" cy="48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СРАВНЕНИЕ ТЕХНОЛОГИЙ ПРОФЕССИОНАЛЬНОЙ РАДИОСВЯЗИ</a:t>
            </a:r>
          </a:p>
        </p:txBody>
      </p:sp>
    </p:spTree>
    <p:extLst>
      <p:ext uri="{BB962C8B-B14F-4D97-AF65-F5344CB8AC3E}">
        <p14:creationId xmlns:p14="http://schemas.microsoft.com/office/powerpoint/2010/main" val="241444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0496" cy="7559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590551" y="1489954"/>
            <a:ext cx="459105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 smtClean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</a:t>
            </a:r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ЕДИНСТВЕННАЯ БЕЗОПАСНАЯ ТЕХНОЛОГИЯ ДЛЯ CRITICAL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54" y="3429000"/>
            <a:ext cx="3752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Ни одна из используемых сегодня в России публичных технологий радиодоступа не располагает: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доверенным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производимым на территории России чипом;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защищенным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от взлома и вторжения с эфира </a:t>
            </a:r>
            <a:r>
              <a:rPr lang="ru-RU" baseline="30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радиоинтерфейсом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ru-RU" baseline="30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5906" y="3952220"/>
            <a:ext cx="375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</a:t>
            </a:r>
            <a:endParaRPr lang="ru-RU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1" y="5269706"/>
            <a:ext cx="3752850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GSM, LTE, TETRA</a:t>
            </a:r>
          </a:p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Алгоритмы защиты А5/А8 хорошо известны, подверглись массовой проработке и были выявлены уязвимые места.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5906" y="4352330"/>
            <a:ext cx="3752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Алгоритмы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b="1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МАКВИЛ</a:t>
            </a:r>
            <a:r>
              <a:rPr lang="ru-RU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не являют собой достояние широкой общественности, вскрыть их чрезвычайно сложно, даже для специалистов, снабженных сверхмощной вычислительной техникой.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5906" y="5440531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 российский чип МАКВИЛ – уже заложенная основа будущей суверенной российской системы </a:t>
            </a:r>
            <a:r>
              <a:rPr lang="ru-RU" sz="2000" b="1" baseline="300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critical</a:t>
            </a:r>
            <a:r>
              <a:rPr lang="ru-RU" sz="2000" b="1" baseline="30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5G.</a:t>
            </a:r>
          </a:p>
        </p:txBody>
      </p:sp>
    </p:spTree>
    <p:extLst>
      <p:ext uri="{BB962C8B-B14F-4D97-AF65-F5344CB8AC3E}">
        <p14:creationId xmlns:p14="http://schemas.microsoft.com/office/powerpoint/2010/main" val="394501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496" cy="7559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590879" y="1499479"/>
            <a:ext cx="4086225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МАКВИЛ: </a:t>
            </a:r>
            <a:r>
              <a:rPr lang="ru-RU" sz="4000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100% РОССИЙСКАЯ ТЕХНОЛОГИЧЕСКАЯ ПЛАТФОРМА</a:t>
            </a:r>
            <a:endParaRPr lang="ru-RU" sz="4000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979" y="5257800"/>
            <a:ext cx="303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929" y="3424715"/>
            <a:ext cx="380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МАКВИЛ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– технология, разработанная специально для критически важных коммуникаций и полностью контролируемая группой российских компаний.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289" y="4426803"/>
            <a:ext cx="3761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 российских предприятиях налажен выпуск модемов, носимых и возимых радиостанций, антенных систем и базовых станций, разработано российское ПО.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929" y="5472519"/>
            <a:ext cx="337211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2024 году планируется подготовить к производству первый полностью российский чип для профессиональной широкополосной радиосвязи.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36312" y="1222479"/>
            <a:ext cx="142875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ООО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«АСП </a:t>
            </a:r>
            <a:r>
              <a:rPr lang="ru-RU" sz="1600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Лабс</a:t>
            </a: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»: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интеграция с межсетевыми экранами и системами обнаружения вторжения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6233" y="2228199"/>
            <a:ext cx="1428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ООО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</a:t>
            </a:r>
            <a:r>
              <a:rPr lang="ru-RU" sz="1600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Гексагон</a:t>
            </a: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»: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локализация элементов ядра сети, разработка базовой станции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6312" y="3022704"/>
            <a:ext cx="1428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Завод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«Эталон»: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локализация абонентского оборудования и ПО нижнего уровня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6233" y="4118143"/>
            <a:ext cx="142875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АО НИРИТ: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научные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исследования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ОКР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36312" y="5068004"/>
            <a:ext cx="142875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ООО «ЭСК-Тек»: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разработка и локализация ПО верхнего уровня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8195" y="6013381"/>
            <a:ext cx="142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ООО «МИР»: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разработка ПО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нижнего 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29866" y="4903856"/>
            <a:ext cx="1428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АО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«ПКК </a:t>
            </a:r>
            <a:r>
              <a:rPr lang="ru-RU" sz="1600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Миландр</a:t>
            </a: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»: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разработка </a:t>
            </a:r>
            <a:r>
              <a:rPr lang="ru-RU" sz="1600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Baseband</a:t>
            </a: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процессора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RF чипа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34441" y="5931306"/>
            <a:ext cx="142875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НИУ МИЭТ: </a:t>
            </a:r>
            <a:b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применение CS-OFDMA для </a:t>
            </a:r>
            <a:r>
              <a:rPr lang="ru-RU" sz="1600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IoT</a:t>
            </a:r>
            <a:r>
              <a:rPr lang="ru-RU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сенсорных сетей</a:t>
            </a:r>
          </a:p>
        </p:txBody>
      </p:sp>
    </p:spTree>
    <p:extLst>
      <p:ext uri="{BB962C8B-B14F-4D97-AF65-F5344CB8AC3E}">
        <p14:creationId xmlns:p14="http://schemas.microsoft.com/office/powerpoint/2010/main" val="148156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0"/>
            <a:ext cx="10690496" cy="7559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A662EF-CA95-45ED-B950-74E5F7FA273F}"/>
              </a:ext>
            </a:extLst>
          </p:cNvPr>
          <p:cNvSpPr txBox="1"/>
          <p:nvPr/>
        </p:nvSpPr>
        <p:spPr>
          <a:xfrm>
            <a:off x="590551" y="1491069"/>
            <a:ext cx="421005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ЕДИНСТВЕННАЯ ВСЕРОССИЙСКАЯ </a:t>
            </a:r>
            <a:r>
              <a:rPr lang="ru-RU" sz="4000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СЕТЬ </a:t>
            </a:r>
            <a:r>
              <a:rPr lang="ru-RU" sz="4000" baseline="30000" dirty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ПРОФЕССИОНАЛЬНОЙ </a:t>
            </a:r>
            <a:endParaRPr lang="ru-RU" sz="4000" baseline="30000" dirty="0" smtClean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4000" baseline="30000" dirty="0" smtClean="0">
                <a:solidFill>
                  <a:srgbClr val="0E69B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СВЯЗИ </a:t>
            </a:r>
            <a:r>
              <a:rPr lang="ru-RU" sz="4000" baseline="30000" dirty="0">
                <a:solidFill>
                  <a:srgbClr val="0E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МАКВИЛ</a:t>
            </a:r>
            <a:endParaRPr lang="ru-RU" sz="4000" baseline="30000" dirty="0">
              <a:solidFill>
                <a:srgbClr val="0E69B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126" y="3429000"/>
            <a:ext cx="3124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Впервые в истории России силами ГК НСТТ построена </a:t>
            </a:r>
            <a:r>
              <a:rPr lang="ru-RU" sz="2000" b="1" baseline="30000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сеть профессиональной </a:t>
            </a:r>
            <a:r>
              <a:rPr lang="ru-RU" sz="2000" b="1" baseline="30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радиосвязи национального масштаба</a:t>
            </a:r>
            <a:r>
              <a:rPr lang="ru-RU" sz="2000" b="1" baseline="30000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отделенная </a:t>
            </a:r>
            <a:r>
              <a:rPr lang="ru-RU" sz="2000" b="1" baseline="30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сетей общего пользования.</a:t>
            </a:r>
            <a:br>
              <a:rPr lang="ru-RU" sz="2000" b="1" baseline="30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baseline="30000" dirty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Надежность выделенной сети </a:t>
            </a:r>
            <a:r>
              <a:rPr lang="ru-RU" baseline="30000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для </a:t>
            </a:r>
            <a:r>
              <a:rPr lang="ru-RU" baseline="30000" dirty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всех абонентов МАКВИЛ.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125" y="5553075"/>
            <a:ext cx="420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Операторы связи ГК 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НСТТ обеспечивают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 </a:t>
            </a: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baseline="30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лицензионное </a:t>
            </a:r>
            <a:r>
              <a:rPr lang="ru-RU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покрытие всей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562960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748</Words>
  <Application>Microsoft Office PowerPoint</Application>
  <PresentationFormat>Произвольный</PresentationFormat>
  <Paragraphs>165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Roboto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 Windows</cp:lastModifiedBy>
  <cp:revision>35</cp:revision>
  <dcterms:created xsi:type="dcterms:W3CDTF">2021-02-16T16:47:00Z</dcterms:created>
  <dcterms:modified xsi:type="dcterms:W3CDTF">2021-09-04T15:59:22Z</dcterms:modified>
</cp:coreProperties>
</file>